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4"/>
    <p:sldMasterId id="2147483710" r:id="rId5"/>
  </p:sldMasterIdLst>
  <p:notesMasterIdLst>
    <p:notesMasterId r:id="rId8"/>
  </p:notesMasterIdLst>
  <p:sldIdLst>
    <p:sldId id="284" r:id="rId6"/>
    <p:sldId id="285" r:id="rId7"/>
  </p:sldIdLst>
  <p:sldSz cx="9144000" cy="6858000" type="screen4x3"/>
  <p:notesSz cx="6799263" cy="99298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F6A35D-2A40-8F3A-4EFA-A3E8D67CD4FF}" name="Lene Kjer Rasmussen" initials="LR" userId="S::lkr@parasport.dk::8b48d702-6e02-42a4-94c0-8e11e426aaa9" providerId="AD"/>
  <p188:author id="{60260A9F-363B-08BB-DC0A-D040AE2AE155}" name="Lars Mejer Frederiksen" initials="LF" userId="S::lmf@parasport.dk::7b3fb42b-db1c-4374-a8c5-c7fe5c5ae04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E9F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748A16-5004-D3E8-15DE-C4F4FF0706FE}" v="287" dt="2024-03-03T16:40:26.909"/>
    <p1510:client id="{67366F18-AD11-658D-C331-C6CE3C0CE837}" v="28" dt="2024-03-04T16:02:04.982"/>
    <p1510:client id="{AC015766-EE65-4746-B6A8-FDDE5533DEB6}" v="7" dt="2024-03-04T15:59:29.157"/>
    <p1510:client id="{EBE50C2E-21E7-4884-929A-DAD52C860BF2}" v="57" dt="2024-03-03T19:46:45.684"/>
    <p1510:client id="{F62A1854-1592-4CE4-9AE4-59B7D092C032}" v="17" dt="2024-03-03T19:33:23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e Kjer Rasmussen" userId="S::lkr@parasport.dk::8b48d702-6e02-42a4-94c0-8e11e426aaa9" providerId="AD" clId="Web-{67366F18-AD11-658D-C331-C6CE3C0CE837}"/>
    <pc:docChg chg="modSld">
      <pc:chgData name="Lene Kjer Rasmussen" userId="S::lkr@parasport.dk::8b48d702-6e02-42a4-94c0-8e11e426aaa9" providerId="AD" clId="Web-{67366F18-AD11-658D-C331-C6CE3C0CE837}" dt="2024-03-04T16:02:02.529" v="27" actId="20577"/>
      <pc:docMkLst>
        <pc:docMk/>
      </pc:docMkLst>
      <pc:sldChg chg="modSp">
        <pc:chgData name="Lene Kjer Rasmussen" userId="S::lkr@parasport.dk::8b48d702-6e02-42a4-94c0-8e11e426aaa9" providerId="AD" clId="Web-{67366F18-AD11-658D-C331-C6CE3C0CE837}" dt="2024-03-04T16:01:53.388" v="13" actId="20577"/>
        <pc:sldMkLst>
          <pc:docMk/>
          <pc:sldMk cId="40904937" sldId="284"/>
        </pc:sldMkLst>
        <pc:spChg chg="mod">
          <ac:chgData name="Lene Kjer Rasmussen" userId="S::lkr@parasport.dk::8b48d702-6e02-42a4-94c0-8e11e426aaa9" providerId="AD" clId="Web-{67366F18-AD11-658D-C331-C6CE3C0CE837}" dt="2024-03-04T16:01:53.388" v="13" actId="20577"/>
          <ac:spMkLst>
            <pc:docMk/>
            <pc:sldMk cId="40904937" sldId="284"/>
            <ac:spMk id="2" creationId="{A733D491-F2AC-B87F-76C6-E7DC9FFC028A}"/>
          </ac:spMkLst>
        </pc:spChg>
        <pc:graphicFrameChg chg="modGraphic">
          <ac:chgData name="Lene Kjer Rasmussen" userId="S::lkr@parasport.dk::8b48d702-6e02-42a4-94c0-8e11e426aaa9" providerId="AD" clId="Web-{67366F18-AD11-658D-C331-C6CE3C0CE837}" dt="2024-03-04T16:01:45.044" v="7"/>
          <ac:graphicFrameMkLst>
            <pc:docMk/>
            <pc:sldMk cId="40904937" sldId="284"/>
            <ac:graphicFrameMk id="8" creationId="{A0697EAF-E99B-E19A-B372-A680D0838AF5}"/>
          </ac:graphicFrameMkLst>
        </pc:graphicFrameChg>
      </pc:sldChg>
      <pc:sldChg chg="modSp">
        <pc:chgData name="Lene Kjer Rasmussen" userId="S::lkr@parasport.dk::8b48d702-6e02-42a4-94c0-8e11e426aaa9" providerId="AD" clId="Web-{67366F18-AD11-658D-C331-C6CE3C0CE837}" dt="2024-03-04T16:02:02.529" v="27" actId="20577"/>
        <pc:sldMkLst>
          <pc:docMk/>
          <pc:sldMk cId="2998136065" sldId="285"/>
        </pc:sldMkLst>
        <pc:spChg chg="mod">
          <ac:chgData name="Lene Kjer Rasmussen" userId="S::lkr@parasport.dk::8b48d702-6e02-42a4-94c0-8e11e426aaa9" providerId="AD" clId="Web-{67366F18-AD11-658D-C331-C6CE3C0CE837}" dt="2024-03-04T16:02:02.529" v="27" actId="20577"/>
          <ac:spMkLst>
            <pc:docMk/>
            <pc:sldMk cId="2998136065" sldId="285"/>
            <ac:spMk id="2" creationId="{89368A5B-AD5D-D69E-B81F-6798F120307D}"/>
          </ac:spMkLst>
        </pc:spChg>
      </pc:sldChg>
    </pc:docChg>
  </pc:docChgLst>
  <pc:docChgLst>
    <pc:chgData name="Lene Kjer Rasmussen" userId="8b48d702-6e02-42a4-94c0-8e11e426aaa9" providerId="ADAL" clId="{AC015766-EE65-4746-B6A8-FDDE5533DEB6}"/>
    <pc:docChg chg="delSld">
      <pc:chgData name="Lene Kjer Rasmussen" userId="8b48d702-6e02-42a4-94c0-8e11e426aaa9" providerId="ADAL" clId="{AC015766-EE65-4746-B6A8-FDDE5533DEB6}" dt="2024-03-04T15:59:29.157" v="6" actId="2696"/>
      <pc:docMkLst>
        <pc:docMk/>
      </pc:docMkLst>
      <pc:sldChg chg="del">
        <pc:chgData name="Lene Kjer Rasmussen" userId="8b48d702-6e02-42a4-94c0-8e11e426aaa9" providerId="ADAL" clId="{AC015766-EE65-4746-B6A8-FDDE5533DEB6}" dt="2024-03-04T15:59:20.915" v="0" actId="2696"/>
        <pc:sldMkLst>
          <pc:docMk/>
          <pc:sldMk cId="1862892299" sldId="256"/>
        </pc:sldMkLst>
      </pc:sldChg>
      <pc:sldChg chg="del">
        <pc:chgData name="Lene Kjer Rasmussen" userId="8b48d702-6e02-42a4-94c0-8e11e426aaa9" providerId="ADAL" clId="{AC015766-EE65-4746-B6A8-FDDE5533DEB6}" dt="2024-03-04T15:59:25.448" v="1" actId="2696"/>
        <pc:sldMkLst>
          <pc:docMk/>
          <pc:sldMk cId="628087169" sldId="260"/>
        </pc:sldMkLst>
      </pc:sldChg>
      <pc:sldChg chg="del">
        <pc:chgData name="Lene Kjer Rasmussen" userId="8b48d702-6e02-42a4-94c0-8e11e426aaa9" providerId="ADAL" clId="{AC015766-EE65-4746-B6A8-FDDE5533DEB6}" dt="2024-03-04T15:59:29.157" v="6" actId="2696"/>
        <pc:sldMkLst>
          <pc:docMk/>
          <pc:sldMk cId="2378560060" sldId="261"/>
        </pc:sldMkLst>
      </pc:sldChg>
      <pc:sldChg chg="del">
        <pc:chgData name="Lene Kjer Rasmussen" userId="8b48d702-6e02-42a4-94c0-8e11e426aaa9" providerId="ADAL" clId="{AC015766-EE65-4746-B6A8-FDDE5533DEB6}" dt="2024-03-04T15:59:26.908" v="3" actId="2696"/>
        <pc:sldMkLst>
          <pc:docMk/>
          <pc:sldMk cId="2292223485" sldId="275"/>
        </pc:sldMkLst>
      </pc:sldChg>
      <pc:sldChg chg="del">
        <pc:chgData name="Lene Kjer Rasmussen" userId="8b48d702-6e02-42a4-94c0-8e11e426aaa9" providerId="ADAL" clId="{AC015766-EE65-4746-B6A8-FDDE5533DEB6}" dt="2024-03-04T15:59:28.164" v="5" actId="2696"/>
        <pc:sldMkLst>
          <pc:docMk/>
          <pc:sldMk cId="1858165648" sldId="281"/>
        </pc:sldMkLst>
      </pc:sldChg>
      <pc:sldChg chg="del">
        <pc:chgData name="Lene Kjer Rasmussen" userId="8b48d702-6e02-42a4-94c0-8e11e426aaa9" providerId="ADAL" clId="{AC015766-EE65-4746-B6A8-FDDE5533DEB6}" dt="2024-03-04T15:59:26.359" v="2" actId="2696"/>
        <pc:sldMkLst>
          <pc:docMk/>
          <pc:sldMk cId="3873668789" sldId="282"/>
        </pc:sldMkLst>
      </pc:sldChg>
      <pc:sldChg chg="del">
        <pc:chgData name="Lene Kjer Rasmussen" userId="8b48d702-6e02-42a4-94c0-8e11e426aaa9" providerId="ADAL" clId="{AC015766-EE65-4746-B6A8-FDDE5533DEB6}" dt="2024-03-04T15:59:27.680" v="4" actId="2696"/>
        <pc:sldMkLst>
          <pc:docMk/>
          <pc:sldMk cId="1745147825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A5D1E-B542-4201-92BC-D579CF640853}" type="datetimeFigureOut">
              <a:rPr lang="da-DK"/>
              <a:t>04-03-2024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AF024-0651-4B8B-BFBF-28A6B601598E}" type="slidenum">
              <a:r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98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88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4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8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0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31640" y="2130427"/>
            <a:ext cx="7126560" cy="1470025"/>
          </a:xfrm>
        </p:spPr>
        <p:txBody>
          <a:bodyPr>
            <a:noAutofit/>
          </a:bodyPr>
          <a:lstStyle>
            <a:lvl1pPr algn="l">
              <a:defRPr sz="5625">
                <a:latin typeface="Dax-Bold"/>
                <a:cs typeface="Dax-Bold"/>
              </a:defRPr>
            </a:lvl1pPr>
          </a:lstStyle>
          <a:p>
            <a:r>
              <a:rPr lang="da-DK"/>
              <a:t>OVERSKRIFT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1640" y="3429000"/>
            <a:ext cx="6400800" cy="175260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UNDEROVERSKRIFT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588224" y="637624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D925A376-6308-6F4F-99D2-572D114D34AC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2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78546"/>
            <a:ext cx="8229600" cy="1143000"/>
          </a:xfrm>
        </p:spPr>
        <p:txBody>
          <a:bodyPr>
            <a:normAutofit/>
          </a:bodyPr>
          <a:lstStyle>
            <a:lvl1pPr algn="l">
              <a:defRPr sz="412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OVERSKRIFT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2060700"/>
            <a:ext cx="8208912" cy="36004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UNDEROVERSKRIFT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5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4125" b="1" cap="all"/>
            </a:lvl1pPr>
          </a:lstStyle>
          <a:p>
            <a:r>
              <a:rPr lang="da-DK"/>
              <a:t>OVERSKRIFT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55576" y="3645024"/>
            <a:ext cx="8208912" cy="36004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tx1">
                    <a:lumMod val="75000"/>
                    <a:lumOff val="25000"/>
                  </a:schemeClr>
                </a:solidFill>
                <a:latin typeface="Dax-Medium"/>
                <a:cs typeface="Dax-Medium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UNDEROVERSKRIFT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OVERSKRIFT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1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OVERSKRIFT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OVERSKRIFT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9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5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47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5500" b="1" i="0" kern="1200">
          <a:solidFill>
            <a:schemeClr val="tx1">
              <a:lumMod val="75000"/>
              <a:lumOff val="25000"/>
            </a:schemeClr>
          </a:solidFill>
          <a:latin typeface="Dax-Bold"/>
          <a:ea typeface="+mj-ea"/>
          <a:cs typeface="Dax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OVERSKRIFT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5A376-6308-6F4F-99D2-572D114D34AC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D17BD-A268-5C42-BBCF-F82A27DD03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8A3D2EAC-7C19-7CDD-E10C-A450E946729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0259" y="5837224"/>
            <a:ext cx="862057" cy="57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4125" b="1" i="0" kern="1200">
          <a:solidFill>
            <a:schemeClr val="tx1">
              <a:lumMod val="75000"/>
              <a:lumOff val="25000"/>
            </a:schemeClr>
          </a:solidFill>
          <a:latin typeface="Dax-Bold"/>
          <a:ea typeface="+mj-ea"/>
          <a:cs typeface="Dax-Bold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35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05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900" b="0" i="0" kern="1200">
          <a:solidFill>
            <a:schemeClr val="tx1">
              <a:lumMod val="65000"/>
              <a:lumOff val="35000"/>
            </a:schemeClr>
          </a:solidFill>
          <a:latin typeface="Dax-Regular"/>
          <a:ea typeface="+mn-ea"/>
          <a:cs typeface="Dax-Regular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3D491-F2AC-B87F-76C6-E7DC9FFC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>
                <a:latin typeface="Arial"/>
              </a:rPr>
              <a:t>Bilag 2 - Regnskab 2023 &amp; Budget 2024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A0697EAF-E99B-E19A-B372-A680D08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386967"/>
              </p:ext>
            </p:extLst>
          </p:nvPr>
        </p:nvGraphicFramePr>
        <p:xfrm>
          <a:off x="445698" y="1308339"/>
          <a:ext cx="8279765" cy="49672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8210">
                  <a:extLst>
                    <a:ext uri="{9D8B030D-6E8A-4147-A177-3AD203B41FA5}">
                      <a16:colId xmlns:a16="http://schemas.microsoft.com/office/drawing/2014/main" val="2202606707"/>
                    </a:ext>
                  </a:extLst>
                </a:gridCol>
                <a:gridCol w="3705781">
                  <a:extLst>
                    <a:ext uri="{9D8B030D-6E8A-4147-A177-3AD203B41FA5}">
                      <a16:colId xmlns:a16="http://schemas.microsoft.com/office/drawing/2014/main" val="881536594"/>
                    </a:ext>
                  </a:extLst>
                </a:gridCol>
                <a:gridCol w="1005853">
                  <a:extLst>
                    <a:ext uri="{9D8B030D-6E8A-4147-A177-3AD203B41FA5}">
                      <a16:colId xmlns:a16="http://schemas.microsoft.com/office/drawing/2014/main" val="3089007964"/>
                    </a:ext>
                  </a:extLst>
                </a:gridCol>
                <a:gridCol w="1005853">
                  <a:extLst>
                    <a:ext uri="{9D8B030D-6E8A-4147-A177-3AD203B41FA5}">
                      <a16:colId xmlns:a16="http://schemas.microsoft.com/office/drawing/2014/main" val="283692641"/>
                    </a:ext>
                  </a:extLst>
                </a:gridCol>
                <a:gridCol w="677627">
                  <a:extLst>
                    <a:ext uri="{9D8B030D-6E8A-4147-A177-3AD203B41FA5}">
                      <a16:colId xmlns:a16="http://schemas.microsoft.com/office/drawing/2014/main" val="17405025"/>
                    </a:ext>
                  </a:extLst>
                </a:gridCol>
                <a:gridCol w="1016441">
                  <a:extLst>
                    <a:ext uri="{9D8B030D-6E8A-4147-A177-3AD203B41FA5}">
                      <a16:colId xmlns:a16="http://schemas.microsoft.com/office/drawing/2014/main" val="1559424061"/>
                    </a:ext>
                  </a:extLst>
                </a:gridCol>
              </a:tblGrid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63060"/>
                  </a:ext>
                </a:extLst>
              </a:tr>
              <a:tr h="250574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Regnskab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975000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 Svømning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753523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201403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Parastævner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D0D0D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25.241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-26.984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-25.241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001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202103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SO Fællestrænere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DD7EE"/>
                          </a:highlight>
                          <a:latin typeface="Aptos Display" panose="020B0004020202020204" pitchFamily="34" charset="0"/>
                        </a:rPr>
                        <a:t>-20.973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DD7EE"/>
                          </a:highlight>
                          <a:latin typeface="Aptos Display" panose="020B0004020202020204" pitchFamily="34" charset="0"/>
                        </a:rPr>
                        <a:t>-33.000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DD7EE"/>
                          </a:highlight>
                          <a:latin typeface="Aptos Display" panose="020B0004020202020204" pitchFamily="34" charset="0"/>
                        </a:rPr>
                        <a:t>-30.000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81175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202106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FM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4.094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-4.094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74588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202107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Special Olympics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DD7EE"/>
                          </a:highlight>
                          <a:latin typeface="Aptos Display" panose="020B0004020202020204" pitchFamily="34" charset="0"/>
                        </a:rPr>
                        <a:t>-45.887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DD7EE"/>
                          </a:highlight>
                          <a:latin typeface="Aptos Display" panose="020B0004020202020204" pitchFamily="34" charset="0"/>
                        </a:rPr>
                        <a:t>-40.000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DD7EE"/>
                          </a:highlight>
                          <a:latin typeface="Aptos Display" panose="020B0004020202020204" pitchFamily="34" charset="0"/>
                        </a:rPr>
                        <a:t>-45.000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36097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202108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Officialuddannelse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D0D0D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15.490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-16.405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-15.490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49376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202109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Svømmetider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D0D0D"/>
                          </a:solidFill>
                          <a:effectLst/>
                          <a:latin typeface="Aptos Display" panose="020B0004020202020204" pitchFamily="34" charset="0"/>
                        </a:rPr>
                        <a:t>4.387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-17.664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-4.200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49200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202111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Livetiming/Leje af startboks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D0D0D"/>
                          </a:solidFill>
                          <a:effectLst/>
                          <a:latin typeface="Aptos Display" panose="020B0004020202020204" pitchFamily="34" charset="0"/>
                        </a:rPr>
                        <a:t>-2400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-9.900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35436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202140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Administration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-18.040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-15.000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-23.000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445402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Hovedtotal - resultat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-38.088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-158.953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-147.025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567752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89242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Heraf IU-Idrætsudvalget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D0D0D"/>
                          </a:solidFill>
                          <a:effectLst/>
                          <a:latin typeface="Aptos Display" panose="020B0004020202020204" pitchFamily="34" charset="0"/>
                        </a:rPr>
                        <a:t>28.772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-85.953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-72.025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93953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444444"/>
                          </a:solidFill>
                          <a:effectLst/>
                          <a:highlight>
                            <a:srgbClr val="BDD7EE"/>
                          </a:highlight>
                          <a:latin typeface="Aptos Display" panose="020B0004020202020204" pitchFamily="34" charset="0"/>
                        </a:rPr>
                        <a:t>Udenfor IU's ansvar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6C9EC"/>
                          </a:highlight>
                          <a:latin typeface="Aptos Display" panose="020B0004020202020204" pitchFamily="34" charset="0"/>
                        </a:rPr>
                        <a:t>-66.860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C9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6C9EC"/>
                          </a:highlight>
                          <a:latin typeface="Aptos Display" panose="020B0004020202020204" pitchFamily="34" charset="0"/>
                        </a:rPr>
                        <a:t>-73.000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C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6C9EC"/>
                          </a:highlight>
                          <a:latin typeface="Aptos Display" panose="020B0004020202020204" pitchFamily="34" charset="0"/>
                        </a:rPr>
                        <a:t>-75.000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C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98875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861481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Overført til 2024 FM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-4.094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732564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Overført til 2024 Parastævner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-25.241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864834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Overført til 2024 Officialuddannelse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C1F0C8"/>
                          </a:highlight>
                          <a:latin typeface="Aptos Display" panose="020B0004020202020204" pitchFamily="34" charset="0"/>
                        </a:rPr>
                        <a:t>-15.490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02062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Netto udgift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-82.913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-158.953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-147.025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181778"/>
                  </a:ext>
                </a:extLst>
              </a:tr>
              <a:tr h="235833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Heraf IU-Idrætsudvalget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-16.053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-85.953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-72.025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7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68A5B-AD5D-D69E-B81F-6798F120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>
                <a:latin typeface="Arial"/>
              </a:rPr>
              <a:t>Bilag 2 - Specifikationer til regnskab 2023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D113287-9892-E596-E35D-6F7AF94D2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63933"/>
              </p:ext>
            </p:extLst>
          </p:nvPr>
        </p:nvGraphicFramePr>
        <p:xfrm>
          <a:off x="575094" y="1408981"/>
          <a:ext cx="7918229" cy="45664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98451">
                  <a:extLst>
                    <a:ext uri="{9D8B030D-6E8A-4147-A177-3AD203B41FA5}">
                      <a16:colId xmlns:a16="http://schemas.microsoft.com/office/drawing/2014/main" val="3076791404"/>
                    </a:ext>
                  </a:extLst>
                </a:gridCol>
                <a:gridCol w="987153">
                  <a:extLst>
                    <a:ext uri="{9D8B030D-6E8A-4147-A177-3AD203B41FA5}">
                      <a16:colId xmlns:a16="http://schemas.microsoft.com/office/drawing/2014/main" val="1549004649"/>
                    </a:ext>
                  </a:extLst>
                </a:gridCol>
                <a:gridCol w="651100">
                  <a:extLst>
                    <a:ext uri="{9D8B030D-6E8A-4147-A177-3AD203B41FA5}">
                      <a16:colId xmlns:a16="http://schemas.microsoft.com/office/drawing/2014/main" val="1365777049"/>
                    </a:ext>
                  </a:extLst>
                </a:gridCol>
                <a:gridCol w="2373369">
                  <a:extLst>
                    <a:ext uri="{9D8B030D-6E8A-4147-A177-3AD203B41FA5}">
                      <a16:colId xmlns:a16="http://schemas.microsoft.com/office/drawing/2014/main" val="3835870717"/>
                    </a:ext>
                  </a:extLst>
                </a:gridCol>
                <a:gridCol w="1008156">
                  <a:extLst>
                    <a:ext uri="{9D8B030D-6E8A-4147-A177-3AD203B41FA5}">
                      <a16:colId xmlns:a16="http://schemas.microsoft.com/office/drawing/2014/main" val="2224236440"/>
                    </a:ext>
                  </a:extLst>
                </a:gridCol>
              </a:tblGrid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Parastævner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Svømmetider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487926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Overført fra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Overført fra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054798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Underskud 2023, netto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Afholdte udgifter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167071"/>
                  </a:ext>
                </a:extLst>
              </a:tr>
              <a:tr h="279246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162964"/>
                  </a:ext>
                </a:extLst>
              </a:tr>
              <a:tr h="279246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Overført til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608737"/>
                  </a:ext>
                </a:extLst>
              </a:tr>
              <a:tr h="279246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450672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 - Forbundsmesterskab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Wingrodan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140139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Overskud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Fortæring Landsmøde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80693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Overført til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Startboks/kabeltromle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8088885"/>
                  </a:ext>
                </a:extLst>
              </a:tr>
              <a:tr h="279246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Kontorartikler/toner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42977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Kørsel IU Visionsdag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605441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Officialuddannelse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Fragt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773678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Overført fra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Blomster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486117"/>
                  </a:ext>
                </a:extLst>
              </a:tr>
              <a:tr h="279246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Afholdte udgifter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356431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overskud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09230"/>
                  </a:ext>
                </a:extLst>
              </a:tr>
              <a:tr h="26281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Overført til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567525"/>
                  </a:ext>
                </a:extLst>
              </a:tr>
              <a:tr h="279246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843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136065"/>
      </p:ext>
    </p:extLst>
  </p:cSld>
  <p:clrMapOvr>
    <a:masterClrMapping/>
  </p:clrMapOvr>
</p:sld>
</file>

<file path=ppt/theme/theme1.xml><?xml version="1.0" encoding="utf-8"?>
<a:theme xmlns:a="http://schemas.openxmlformats.org/drawingml/2006/main" name="01 Parasport Danmark Powerpoint - DK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ansk med rød border  -  Skrivebeskyttet" id="{E134ACFE-911C-4846-B67E-E74DFEB904C0}" vid="{8B8DE454-5182-4B3D-8021-62B88DA1977A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æsentation1" id="{8E72F208-1FA1-4394-BADA-261462D43FE0}" vid="{D1DE82F6-E105-4906-868E-130A001839A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66F06B106C6C4585A38D60D98C5B7A" ma:contentTypeVersion="14" ma:contentTypeDescription="Opret et nyt dokument." ma:contentTypeScope="" ma:versionID="12af45279b39ca294c337c52dd35da8d">
  <xsd:schema xmlns:xsd="http://www.w3.org/2001/XMLSchema" xmlns:xs="http://www.w3.org/2001/XMLSchema" xmlns:p="http://schemas.microsoft.com/office/2006/metadata/properties" xmlns:ns2="25a20bcf-d0f2-4fd1-b920-5108933c9a62" xmlns:ns3="5afd6c8a-6361-443d-824e-55f1fbab12ab" targetNamespace="http://schemas.microsoft.com/office/2006/metadata/properties" ma:root="true" ma:fieldsID="ecfa6c9e63f9263a9fab93f222d550df" ns2:_="" ns3:_="">
    <xsd:import namespace="25a20bcf-d0f2-4fd1-b920-5108933c9a62"/>
    <xsd:import namespace="5afd6c8a-6361-443d-824e-55f1fbab12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20bcf-d0f2-4fd1-b920-5108933c9a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ledmærker" ma:readOnly="false" ma:fieldId="{5cf76f15-5ced-4ddc-b409-7134ff3c332f}" ma:taxonomyMulti="true" ma:sspId="6b29226a-5fbf-4214-b92b-014e4d6ae7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d6c8a-6361-443d-824e-55f1fbab12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55179d1-06bf-4acb-bc01-78a9e05c80d1}" ma:internalName="TaxCatchAll" ma:showField="CatchAllData" ma:web="5afd6c8a-6361-443d-824e-55f1fbab12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a20bcf-d0f2-4fd1-b920-5108933c9a62">
      <Terms xmlns="http://schemas.microsoft.com/office/infopath/2007/PartnerControls"/>
    </lcf76f155ced4ddcb4097134ff3c332f>
    <TaxCatchAll xmlns="5afd6c8a-6361-443d-824e-55f1fbab12a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650970-F264-4401-8529-617DA5E04DC5}">
  <ds:schemaRefs>
    <ds:schemaRef ds:uri="25a20bcf-d0f2-4fd1-b920-5108933c9a62"/>
    <ds:schemaRef ds:uri="5afd6c8a-6361-443d-824e-55f1fbab12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FE44EE6-B47A-4E64-8D20-10ECF70B3E1B}">
  <ds:schemaRefs>
    <ds:schemaRef ds:uri="25a20bcf-d0f2-4fd1-b920-5108933c9a62"/>
    <ds:schemaRef ds:uri="5afd6c8a-6361-443d-824e-55f1fbab12a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68B224-DC6F-4AA0-A74B-E415AB86C2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 Parasport Danmark Powerpoint - DK 1</Template>
  <Application>Microsoft Office PowerPoint</Application>
  <PresentationFormat>On-screen Show (4:3)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01 Parasport Danmark Powerpoint - DK 1</vt:lpstr>
      <vt:lpstr>4_Custom Design</vt:lpstr>
      <vt:lpstr>Bilag 2 - Regnskab 2023 &amp; Budget 2024</vt:lpstr>
      <vt:lpstr>Bilag 2 - Specifikationer til regnskab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 Kjer Rasmussen</dc:creator>
  <cp:revision>1</cp:revision>
  <dcterms:created xsi:type="dcterms:W3CDTF">2022-03-31T13:38:30Z</dcterms:created>
  <dcterms:modified xsi:type="dcterms:W3CDTF">2024-03-04T16:02:39Z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0x0101004E66F06B106C6C4585A38D60D98C5B7A</vt:lpwstr>
  </property>
  <property fmtid="{D5CDD505-2E9C-101B-9397-08002B2CF9AE}" pid="3" name="MediaServiceImageTags">
    <vt:lpwstr/>
  </property>
</Properties>
</file>